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27"/>
  </p:notesMasterIdLst>
  <p:sldIdLst>
    <p:sldId id="257" r:id="rId4"/>
    <p:sldId id="266" r:id="rId5"/>
    <p:sldId id="267" r:id="rId6"/>
    <p:sldId id="276" r:id="rId7"/>
    <p:sldId id="291" r:id="rId8"/>
    <p:sldId id="290" r:id="rId9"/>
    <p:sldId id="268" r:id="rId10"/>
    <p:sldId id="260" r:id="rId11"/>
    <p:sldId id="280" r:id="rId12"/>
    <p:sldId id="299" r:id="rId13"/>
    <p:sldId id="301" r:id="rId14"/>
    <p:sldId id="300" r:id="rId15"/>
    <p:sldId id="281" r:id="rId16"/>
    <p:sldId id="292" r:id="rId17"/>
    <p:sldId id="302" r:id="rId18"/>
    <p:sldId id="303" r:id="rId19"/>
    <p:sldId id="297" r:id="rId20"/>
    <p:sldId id="298" r:id="rId21"/>
    <p:sldId id="293" r:id="rId22"/>
    <p:sldId id="294" r:id="rId23"/>
    <p:sldId id="295" r:id="rId24"/>
    <p:sldId id="296" r:id="rId25"/>
    <p:sldId id="27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38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AA8"/>
    <a:srgbClr val="00A3E2"/>
    <a:srgbClr val="169DD5"/>
    <a:srgbClr val="009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8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197" y="58"/>
      </p:cViewPr>
      <p:guideLst>
        <p:guide orient="horz" pos="2144"/>
        <p:guide pos="38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4F9A8-9DA5-4186-A949-F26501A0EA04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73134-2363-4DF0-9FB1-E0214B574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46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节点分类问题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73134-2363-4DF0-9FB1-E0214B5740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95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2022/9/23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50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2022/9/23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84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36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157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70769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0CF2-2EEA-4C12-BEF3-6A539B127473}" type="datetimeFigureOut">
              <a:rPr lang="zh-CN" altLang="en-US" smtClean="0"/>
              <a:t>2022/9/23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085F-356A-4B21-8443-5CD15E34B7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</a:lstStyle>
          <a:p>
            <a:fld id="{6EF00CF2-2EEA-4C12-BEF3-6A539B127473}" type="datetimeFigureOut">
              <a:rPr lang="zh-CN" altLang="en-US" smtClean="0"/>
              <a:pPr/>
              <a:t>2022/9/23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</a:lstStyle>
          <a:p>
            <a:fld id="{5496085F-356A-4B21-8443-5CD15E34B7A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</a:lstStyle>
          <a:p>
            <a:fld id="{6EF00CF2-2EEA-4C12-BEF3-6A539B127473}" type="datetimeFigureOut">
              <a:rPr lang="zh-CN" altLang="en-US" smtClean="0"/>
              <a:pPr/>
              <a:t>2022/9/23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defRPr>
            </a:lvl1pPr>
          </a:lstStyle>
          <a:p>
            <a:fld id="{5496085F-356A-4B21-8443-5CD15E34B7A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Light" panose="02020300000000000000" pitchFamily="18" charset="-122"/>
          <a:ea typeface="思源宋体 CN Light" panose="020203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63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245403" y="0"/>
            <a:ext cx="12437403" cy="4508308"/>
            <a:chOff x="-245403" y="0"/>
            <a:chExt cx="12437403" cy="4508308"/>
          </a:xfrm>
        </p:grpSpPr>
        <p:sp>
          <p:nvSpPr>
            <p:cNvPr id="5" name="任意多边形: 形状 4"/>
            <p:cNvSpPr/>
            <p:nvPr/>
          </p:nvSpPr>
          <p:spPr>
            <a:xfrm>
              <a:off x="0" y="0"/>
              <a:ext cx="12192000" cy="3703320"/>
            </a:xfrm>
            <a:custGeom>
              <a:avLst/>
              <a:gdLst>
                <a:gd name="connsiteX0" fmla="*/ 0 w 12192000"/>
                <a:gd name="connsiteY0" fmla="*/ 0 h 3703320"/>
                <a:gd name="connsiteX1" fmla="*/ 12192000 w 12192000"/>
                <a:gd name="connsiteY1" fmla="*/ 0 h 3703320"/>
                <a:gd name="connsiteX2" fmla="*/ 12192000 w 12192000"/>
                <a:gd name="connsiteY2" fmla="*/ 3703320 h 3703320"/>
                <a:gd name="connsiteX3" fmla="*/ 12183290 w 12192000"/>
                <a:gd name="connsiteY3" fmla="*/ 3703320 h 3703320"/>
                <a:gd name="connsiteX4" fmla="*/ 12060550 w 12192000"/>
                <a:gd name="connsiteY4" fmla="*/ 3605320 h 3703320"/>
                <a:gd name="connsiteX5" fmla="*/ 4892040 w 12192000"/>
                <a:gd name="connsiteY5" fmla="*/ 1752600 h 3703320"/>
                <a:gd name="connsiteX6" fmla="*/ 205584 w 12192000"/>
                <a:gd name="connsiteY6" fmla="*/ 2409795 h 3703320"/>
                <a:gd name="connsiteX7" fmla="*/ 0 w 12192000"/>
                <a:gd name="connsiteY7" fmla="*/ 2480373 h 370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3703320">
                  <a:moveTo>
                    <a:pt x="0" y="0"/>
                  </a:moveTo>
                  <a:lnTo>
                    <a:pt x="12192000" y="0"/>
                  </a:lnTo>
                  <a:lnTo>
                    <a:pt x="12192000" y="3703320"/>
                  </a:lnTo>
                  <a:lnTo>
                    <a:pt x="12183290" y="3703320"/>
                  </a:lnTo>
                  <a:lnTo>
                    <a:pt x="12060550" y="3605320"/>
                  </a:lnTo>
                  <a:cubicBezTo>
                    <a:pt x="10590454" y="2494571"/>
                    <a:pt x="7929986" y="1752600"/>
                    <a:pt x="4892040" y="1752600"/>
                  </a:cubicBezTo>
                  <a:cubicBezTo>
                    <a:pt x="3156071" y="1752600"/>
                    <a:pt x="1543360" y="1994876"/>
                    <a:pt x="205584" y="2409795"/>
                  </a:cubicBezTo>
                  <a:lnTo>
                    <a:pt x="0" y="2480373"/>
                  </a:lnTo>
                  <a:close/>
                </a:path>
              </a:pathLst>
            </a:custGeom>
            <a:gradFill>
              <a:gsLst>
                <a:gs pos="13000">
                  <a:srgbClr val="026AA8"/>
                </a:gs>
                <a:gs pos="100000">
                  <a:srgbClr val="009ED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225972">
              <a:off x="-27151" y="1849658"/>
              <a:ext cx="9878506" cy="2416169"/>
            </a:xfrm>
            <a:custGeom>
              <a:avLst/>
              <a:gdLst>
                <a:gd name="connsiteX0" fmla="*/ 4244080 w 9878506"/>
                <a:gd name="connsiteY0" fmla="*/ 44339 h 2416169"/>
                <a:gd name="connsiteX1" fmla="*/ 5520577 w 9878506"/>
                <a:gd name="connsiteY1" fmla="*/ 0 h 2416169"/>
                <a:gd name="connsiteX2" fmla="*/ 9515935 w 9878506"/>
                <a:gd name="connsiteY2" fmla="*/ 464445 h 2416169"/>
                <a:gd name="connsiteX3" fmla="*/ 9878506 w 9878506"/>
                <a:gd name="connsiteY3" fmla="*/ 565568 h 2416169"/>
                <a:gd name="connsiteX4" fmla="*/ 9550896 w 9878506"/>
                <a:gd name="connsiteY4" fmla="*/ 534350 h 2416169"/>
                <a:gd name="connsiteX5" fmla="*/ 5251718 w 9878506"/>
                <a:gd name="connsiteY5" fmla="*/ 738090 h 2416169"/>
                <a:gd name="connsiteX6" fmla="*/ 417710 w 9878506"/>
                <a:gd name="connsiteY6" fmla="*/ 2246178 h 2416169"/>
                <a:gd name="connsiteX7" fmla="*/ 96045 w 9878506"/>
                <a:gd name="connsiteY7" fmla="*/ 2416169 h 2416169"/>
                <a:gd name="connsiteX8" fmla="*/ 0 w 9878506"/>
                <a:gd name="connsiteY8" fmla="*/ 957124 h 2416169"/>
                <a:gd name="connsiteX9" fmla="*/ 227753 w 9878506"/>
                <a:gd name="connsiteY9" fmla="*/ 864068 h 2416169"/>
                <a:gd name="connsiteX10" fmla="*/ 4244080 w 9878506"/>
                <a:gd name="connsiteY10" fmla="*/ 44339 h 241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8506" h="2416169">
                  <a:moveTo>
                    <a:pt x="4244080" y="44339"/>
                  </a:moveTo>
                  <a:cubicBezTo>
                    <a:pt x="4660295" y="15142"/>
                    <a:pt x="5086584" y="0"/>
                    <a:pt x="5520577" y="0"/>
                  </a:cubicBezTo>
                  <a:cubicBezTo>
                    <a:pt x="6967217" y="0"/>
                    <a:pt x="8328262" y="168248"/>
                    <a:pt x="9515935" y="464445"/>
                  </a:cubicBezTo>
                  <a:lnTo>
                    <a:pt x="9878506" y="565568"/>
                  </a:lnTo>
                  <a:lnTo>
                    <a:pt x="9550896" y="534350"/>
                  </a:lnTo>
                  <a:cubicBezTo>
                    <a:pt x="8245436" y="427948"/>
                    <a:pt x="6779150" y="486762"/>
                    <a:pt x="5251718" y="738090"/>
                  </a:cubicBezTo>
                  <a:cubicBezTo>
                    <a:pt x="3418799" y="1039685"/>
                    <a:pt x="1758113" y="1575672"/>
                    <a:pt x="417710" y="2246178"/>
                  </a:cubicBezTo>
                  <a:lnTo>
                    <a:pt x="96045" y="2416169"/>
                  </a:lnTo>
                  <a:lnTo>
                    <a:pt x="0" y="957124"/>
                  </a:lnTo>
                  <a:lnTo>
                    <a:pt x="227753" y="864068"/>
                  </a:lnTo>
                  <a:cubicBezTo>
                    <a:pt x="1358894" y="440695"/>
                    <a:pt x="2735301" y="150176"/>
                    <a:pt x="4244080" y="44339"/>
                  </a:cubicBezTo>
                  <a:close/>
                </a:path>
              </a:pathLst>
            </a:custGeom>
            <a:gradFill>
              <a:gsLst>
                <a:gs pos="13000">
                  <a:srgbClr val="00A3E2"/>
                </a:gs>
                <a:gs pos="100000">
                  <a:srgbClr val="026AA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20871949">
              <a:off x="-245403" y="3043900"/>
              <a:ext cx="8190188" cy="1464408"/>
            </a:xfrm>
            <a:custGeom>
              <a:avLst/>
              <a:gdLst>
                <a:gd name="connsiteX0" fmla="*/ 7946206 w 8190188"/>
                <a:gd name="connsiteY0" fmla="*/ 379464 h 1464408"/>
                <a:gd name="connsiteX1" fmla="*/ 8190188 w 8190188"/>
                <a:gd name="connsiteY1" fmla="*/ 436833 h 1464408"/>
                <a:gd name="connsiteX2" fmla="*/ 7743154 w 8190188"/>
                <a:gd name="connsiteY2" fmla="*/ 404824 h 1464408"/>
                <a:gd name="connsiteX3" fmla="*/ 4377220 w 8190188"/>
                <a:gd name="connsiteY3" fmla="*/ 494886 h 1464408"/>
                <a:gd name="connsiteX4" fmla="*/ 531414 w 8190188"/>
                <a:gd name="connsiteY4" fmla="*/ 1286158 h 1464408"/>
                <a:gd name="connsiteX5" fmla="*/ 0 w 8190188"/>
                <a:gd name="connsiteY5" fmla="*/ 1464408 h 1464408"/>
                <a:gd name="connsiteX6" fmla="*/ 208866 w 8190188"/>
                <a:gd name="connsiteY6" fmla="*/ 492964 h 1464408"/>
                <a:gd name="connsiteX7" fmla="*/ 316904 w 8190188"/>
                <a:gd name="connsiteY7" fmla="*/ 464445 h 1464408"/>
                <a:gd name="connsiteX8" fmla="*/ 4312263 w 8190188"/>
                <a:gd name="connsiteY8" fmla="*/ 0 h 1464408"/>
                <a:gd name="connsiteX9" fmla="*/ 7946206 w 8190188"/>
                <a:gd name="connsiteY9" fmla="*/ 379464 h 146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188" h="1464408">
                  <a:moveTo>
                    <a:pt x="7946206" y="379464"/>
                  </a:moveTo>
                  <a:lnTo>
                    <a:pt x="8190188" y="436833"/>
                  </a:lnTo>
                  <a:lnTo>
                    <a:pt x="7743154" y="404824"/>
                  </a:lnTo>
                  <a:cubicBezTo>
                    <a:pt x="6683817" y="342309"/>
                    <a:pt x="5549643" y="368251"/>
                    <a:pt x="4377220" y="494886"/>
                  </a:cubicBezTo>
                  <a:cubicBezTo>
                    <a:pt x="2995435" y="644135"/>
                    <a:pt x="1695422" y="918679"/>
                    <a:pt x="531414" y="1286158"/>
                  </a:cubicBezTo>
                  <a:lnTo>
                    <a:pt x="0" y="1464408"/>
                  </a:lnTo>
                  <a:lnTo>
                    <a:pt x="208866" y="492964"/>
                  </a:lnTo>
                  <a:lnTo>
                    <a:pt x="316904" y="464445"/>
                  </a:lnTo>
                  <a:cubicBezTo>
                    <a:pt x="1504577" y="168247"/>
                    <a:pt x="2865622" y="0"/>
                    <a:pt x="4312263" y="0"/>
                  </a:cubicBezTo>
                  <a:cubicBezTo>
                    <a:pt x="5614240" y="0"/>
                    <a:pt x="6846884" y="136281"/>
                    <a:pt x="7946206" y="379464"/>
                  </a:cubicBezTo>
                  <a:close/>
                </a:path>
              </a:pathLst>
            </a:custGeom>
            <a:gradFill>
              <a:gsLst>
                <a:gs pos="13000">
                  <a:srgbClr val="00A3E2"/>
                </a:gs>
                <a:gs pos="100000">
                  <a:srgbClr val="026AA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8" name="斜纹 17"/>
          <p:cNvSpPr/>
          <p:nvPr/>
        </p:nvSpPr>
        <p:spPr>
          <a:xfrm flipH="1">
            <a:off x="9005642" y="0"/>
            <a:ext cx="3186358" cy="2814918"/>
          </a:xfrm>
          <a:prstGeom prst="diagStripe">
            <a:avLst/>
          </a:prstGeom>
          <a:solidFill>
            <a:srgbClr val="026AA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983" y="-2305009"/>
            <a:ext cx="16337280" cy="13180802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59244" y="3976749"/>
            <a:ext cx="82627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/>
              <a:t>Explore Sample Relationships</a:t>
            </a:r>
            <a:r>
              <a:rPr lang="en-US" altLang="zh-CN" sz="4400" dirty="0">
                <a:sym typeface="+mn-lt"/>
              </a:rPr>
              <a:t> </a:t>
            </a:r>
          </a:p>
          <a:p>
            <a:pPr algn="ctr"/>
            <a:r>
              <a:rPr lang="en-US" altLang="zh-CN" sz="4400" dirty="0">
                <a:sym typeface="+mn-lt"/>
              </a:rPr>
              <a:t>for Deep Learning</a:t>
            </a:r>
            <a:endParaRPr lang="zh-CN" altLang="en-US" sz="4400" dirty="0"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52862" y="5906347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ym typeface="+mn-lt"/>
              </a:rPr>
              <a:t>付哲仁 </a:t>
            </a:r>
            <a:r>
              <a:rPr lang="en-US" altLang="zh-CN" sz="2800" dirty="0">
                <a:sym typeface="+mn-lt"/>
              </a:rPr>
              <a:t>2022.9.23</a:t>
            </a:r>
            <a:endParaRPr lang="zh-CN" altLang="en-US" sz="2800" dirty="0"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B8C0E8-9D36-DE41-7924-AD5E67A521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" y="0"/>
            <a:ext cx="1871226" cy="1926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3" grpId="0"/>
      <p:bldP spid="23" grpId="1"/>
      <p:bldP spid="25" grpId="0"/>
      <p:bldP spid="2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76F300-798D-EA0A-3948-6E0B5ACA0618}"/>
              </a:ext>
            </a:extLst>
          </p:cNvPr>
          <p:cNvSpPr txBox="1"/>
          <p:nvPr/>
        </p:nvSpPr>
        <p:spPr>
          <a:xfrm>
            <a:off x="1073355" y="5500885"/>
            <a:ext cx="3275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长尾分布识别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DCAE83-3286-C99D-0B6F-4FFB51955F46}"/>
              </a:ext>
            </a:extLst>
          </p:cNvPr>
          <p:cNvSpPr txBox="1"/>
          <p:nvPr/>
        </p:nvSpPr>
        <p:spPr>
          <a:xfrm>
            <a:off x="7940860" y="4728203"/>
            <a:ext cx="3275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自监督学习</a:t>
            </a:r>
            <a:endParaRPr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DAE0800-B451-8C0E-2B0A-A5489B40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572" y="2571146"/>
            <a:ext cx="5201772" cy="20887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586C91-DCBF-8BF4-4D21-AE5E88D9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9" y="1550598"/>
            <a:ext cx="4925121" cy="38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6587EE-D341-2024-F05A-6A97B466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6" y="2057400"/>
            <a:ext cx="5298621" cy="2743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76F300-798D-EA0A-3948-6E0B5ACA0618}"/>
              </a:ext>
            </a:extLst>
          </p:cNvPr>
          <p:cNvSpPr txBox="1"/>
          <p:nvPr/>
        </p:nvSpPr>
        <p:spPr>
          <a:xfrm>
            <a:off x="1029441" y="4934088"/>
            <a:ext cx="32750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单个样本计算的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梯度，会传递到每个样本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087FDC-8E7D-21CE-B0BF-910DAD7F9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3" r="4103"/>
          <a:stretch/>
        </p:blipFill>
        <p:spPr>
          <a:xfrm>
            <a:off x="5725016" y="1928724"/>
            <a:ext cx="6466984" cy="30005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DCAE83-3286-C99D-0B6F-4FFB51955F46}"/>
              </a:ext>
            </a:extLst>
          </p:cNvPr>
          <p:cNvSpPr txBox="1"/>
          <p:nvPr/>
        </p:nvSpPr>
        <p:spPr>
          <a:xfrm>
            <a:off x="7997421" y="4929276"/>
            <a:ext cx="32750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指定类别下的样本数量越少，得到的梯度值越大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199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4AECD0-1F78-2EEB-09E5-B2E855C4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43" y="1061940"/>
            <a:ext cx="9163050" cy="29432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231D47D-615D-3B87-4E95-71663D6BEAFA}"/>
              </a:ext>
            </a:extLst>
          </p:cNvPr>
          <p:cNvSpPr txBox="1"/>
          <p:nvPr/>
        </p:nvSpPr>
        <p:spPr>
          <a:xfrm>
            <a:off x="4244811" y="4227079"/>
            <a:ext cx="37023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H, W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	Spatial-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	Channel-dimension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	Batch-dimension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0230D0-3372-ED70-EF76-5DFBFDC1FF55}"/>
              </a:ext>
            </a:extLst>
          </p:cNvPr>
          <p:cNvSpPr txBox="1"/>
          <p:nvPr/>
        </p:nvSpPr>
        <p:spPr>
          <a:xfrm>
            <a:off x="2133207" y="5796060"/>
            <a:ext cx="7925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Vision Transformer treats </a:t>
            </a:r>
            <a:r>
              <a:rPr lang="en-US" altLang="zh-CN" b="1" dirty="0"/>
              <a:t>image patches </a:t>
            </a:r>
            <a:r>
              <a:rPr lang="en-US" altLang="zh-CN" dirty="0"/>
              <a:t>as a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BatchFormer</a:t>
            </a:r>
            <a:r>
              <a:rPr lang="en-US" altLang="zh-CN" dirty="0"/>
              <a:t> treats a </a:t>
            </a:r>
            <a:r>
              <a:rPr lang="en-US" altLang="zh-CN" b="1" dirty="0"/>
              <a:t>mini-batch of samples </a:t>
            </a:r>
            <a:r>
              <a:rPr lang="en-US" altLang="zh-CN" dirty="0"/>
              <a:t>as a sequence.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91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5CF8ED-2D4E-8757-6B4B-0B3421E69C43}"/>
              </a:ext>
            </a:extLst>
          </p:cNvPr>
          <p:cNvSpPr txBox="1"/>
          <p:nvPr/>
        </p:nvSpPr>
        <p:spPr>
          <a:xfrm>
            <a:off x="-28291" y="986526"/>
            <a:ext cx="1187701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Hypergraph-Induced Semantic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Tuplet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for Deep Metric Learning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CVPR, 2022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7BEEFA8-2C0D-232C-B7E1-788DF7E79487}"/>
              </a:ext>
            </a:extLst>
          </p:cNvPr>
          <p:cNvSpPr txBox="1"/>
          <p:nvPr/>
        </p:nvSpPr>
        <p:spPr>
          <a:xfrm>
            <a:off x="145915" y="2048435"/>
            <a:ext cx="117028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21212"/>
                </a:solidFill>
              </a:rPr>
              <a:t>动机</a:t>
            </a:r>
            <a:r>
              <a:rPr lang="zh-CN" altLang="en-US" sz="2400" dirty="0">
                <a:solidFill>
                  <a:srgbClr val="121212"/>
                </a:solidFill>
              </a:rPr>
              <a:t>：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现有基于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关系建模方法都是使用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全连接图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，存在两个缺陷：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Both"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每条边只能连接两个节点，因此受限于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pair-wise relation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Both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由于全连接性，所有样本之间都会连接，未考虑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(semantic) relations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BF002C-A09D-5332-1F7B-E35B5D7C3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7" b="6261"/>
          <a:stretch/>
        </p:blipFill>
        <p:spPr>
          <a:xfrm>
            <a:off x="3025337" y="3625535"/>
            <a:ext cx="5855904" cy="32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0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3AE90C-89A6-F032-5EC1-1C986F3D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6176"/>
            <a:ext cx="12192000" cy="43127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5413188-B7D2-D5CE-CEAE-118643360BDC}"/>
              </a:ext>
            </a:extLst>
          </p:cNvPr>
          <p:cNvSpPr txBox="1"/>
          <p:nvPr/>
        </p:nvSpPr>
        <p:spPr>
          <a:xfrm>
            <a:off x="176303" y="1240500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21212"/>
                </a:solidFill>
              </a:rPr>
              <a:t>方法</a:t>
            </a:r>
            <a:r>
              <a:rPr lang="zh-CN" altLang="en-US" sz="2400" dirty="0">
                <a:solidFill>
                  <a:srgbClr val="121212"/>
                </a:solidFill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利用超图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(Hyper-graph,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每条边可以连接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个以上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的点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的性质，构建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Hyper-GNN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mini-batch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内建模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多边的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(multilateral) 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样本关系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(sample-relation)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类别关系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(class-relation)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9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466799C-27B6-EF69-60B3-445822F29BF5}"/>
                  </a:ext>
                </a:extLst>
              </p:cNvPr>
              <p:cNvSpPr txBox="1"/>
              <p:nvPr/>
            </p:nvSpPr>
            <p:spPr>
              <a:xfrm>
                <a:off x="75303" y="1449023"/>
                <a:ext cx="12367067" cy="532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(1) 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GCN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: </a:t>
                </a:r>
              </a:p>
              <a:p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𝐴</m:t>
                        </m:r>
                      </m:e>
                    </m:acc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𝐼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A</a:t>
                </a:r>
                <a:r>
                  <a:rPr lang="en-US" altLang="zh-CN" sz="2400" dirty="0">
                    <a:solidFill>
                      <a:prstClr val="black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𝒱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|×|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𝒱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邻接矩阵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，表示两个节点的连接关系，</a:t>
                </a:r>
                <a:r>
                  <a:rPr lang="en-US" altLang="zh-CN" sz="2400" dirty="0">
                    <a:solidFill>
                      <a:prstClr val="black"/>
                    </a:solidFill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𝐷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度矩阵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，</a:t>
                </a: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𝑊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𝑙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层可学习的参数矩阵，</a:t>
                </a:r>
                <a:r>
                  <a:rPr lang="en-US" altLang="zh-CN" sz="2400" dirty="0">
                    <a:solidFill>
                      <a:prstClr val="black"/>
                    </a:solidFill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𝐻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𝑙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层的中间特征，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𝜎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是激活函数。</a:t>
                </a: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(2) 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Hyper-GNN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: </a:t>
                </a:r>
              </a:p>
              <a:p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𝑯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</m:t>
                        </m:r>
                        <m:r>
                          <a:rPr lang="zh-CN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𝒱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|×|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ℰ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关联矩阵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，表示哪些节点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(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可能大于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2)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由哪条边连接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 (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如何构建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𝑯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成为关键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!)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𝑫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𝑣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𝒱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|×|</m:t>
                        </m:r>
                        <m:r>
                          <a:rPr lang="zh-CN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𝒱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节点的度矩阵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𝑫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𝑒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ℰ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|×|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ℰ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|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边的度矩阵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，</a:t>
                </a: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l-GR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𝜳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𝒍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𝑙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层可学习的参数矩阵，</a:t>
                </a:r>
                <a:r>
                  <a:rPr lang="en-US" altLang="zh-CN" sz="2400" dirty="0">
                    <a:solidFill>
                      <a:prstClr val="black"/>
                    </a:solidFill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𝒁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𝒍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是第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𝑙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层的中间特征</a:t>
                </a: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466799C-27B6-EF69-60B3-445822F29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3" y="1449023"/>
                <a:ext cx="12367067" cy="5324791"/>
              </a:xfrm>
              <a:prstGeom prst="rect">
                <a:avLst/>
              </a:prstGeom>
              <a:blipFill>
                <a:blip r:embed="rId2"/>
                <a:stretch>
                  <a:fillRect l="-739" t="-916" b="-1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形 14">
            <a:extLst>
              <a:ext uri="{FF2B5EF4-FFF2-40B4-BE49-F238E27FC236}">
                <a16:creationId xmlns:a16="http://schemas.microsoft.com/office/drawing/2014/main" id="{1EEA2B15-6D03-370B-25D2-B5D5E2125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2521" y="1296173"/>
            <a:ext cx="4979639" cy="847052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51ED774E-FD27-8053-550B-9EF590329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3329" y="4417033"/>
            <a:ext cx="5958994" cy="642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EC0CD5E-7570-77B2-F127-AB0F2DB181F6}"/>
                  </a:ext>
                </a:extLst>
              </p:cNvPr>
              <p:cNvSpPr txBox="1"/>
              <p:nvPr/>
            </p:nvSpPr>
            <p:spPr>
              <a:xfrm>
                <a:off x="8642323" y="358511"/>
                <a:ext cx="3318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  <a:sym typeface="+mn-lt"/>
                  </a:rPr>
                  <a:t>图的定义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G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=(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𝒱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,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ℰ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)</m:t>
                    </m:r>
                  </m:oMath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EC0CD5E-7570-77B2-F127-AB0F2DB1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323" y="358511"/>
                <a:ext cx="3318011" cy="461665"/>
              </a:xfrm>
              <a:prstGeom prst="rect">
                <a:avLst/>
              </a:prstGeom>
              <a:blipFill>
                <a:blip r:embed="rId7"/>
                <a:stretch>
                  <a:fillRect l="-294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97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A14A4A-DDDC-29CB-6FC1-EB42CB84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37"/>
          <a:stretch/>
        </p:blipFill>
        <p:spPr>
          <a:xfrm>
            <a:off x="46373" y="1811057"/>
            <a:ext cx="6173761" cy="3646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F78BAC-54D7-ED30-641B-7EF63CAF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98" y="477577"/>
            <a:ext cx="4956675" cy="49795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444DEB-56F1-58F2-0973-984E1C7FDE3F}"/>
              </a:ext>
            </a:extLst>
          </p:cNvPr>
          <p:cNvSpPr txBox="1"/>
          <p:nvPr/>
        </p:nvSpPr>
        <p:spPr>
          <a:xfrm>
            <a:off x="1900354" y="5457093"/>
            <a:ext cx="2123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Performances   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79F320-B5B7-2003-1FE3-36A08EC76DA2}"/>
              </a:ext>
            </a:extLst>
          </p:cNvPr>
          <p:cNvSpPr txBox="1"/>
          <p:nvPr/>
        </p:nvSpPr>
        <p:spPr>
          <a:xfrm>
            <a:off x="8684781" y="5457093"/>
            <a:ext cx="2123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Visualization  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327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5CF8ED-2D4E-8757-6B4B-0B3421E69C43}"/>
              </a:ext>
            </a:extLst>
          </p:cNvPr>
          <p:cNvSpPr txBox="1"/>
          <p:nvPr/>
        </p:nvSpPr>
        <p:spPr>
          <a:xfrm>
            <a:off x="-28291" y="986526"/>
            <a:ext cx="118770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Sampling Based Deep Metric Learning for</a:t>
            </a:r>
          </a:p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Generalizable Person Re-Identification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CVPR, 2022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7BEEFA8-2C0D-232C-B7E1-788DF7E79487}"/>
              </a:ext>
            </a:extLst>
          </p:cNvPr>
          <p:cNvSpPr txBox="1"/>
          <p:nvPr/>
        </p:nvSpPr>
        <p:spPr>
          <a:xfrm>
            <a:off x="171546" y="2309965"/>
            <a:ext cx="118770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21212"/>
                </a:solidFill>
              </a:rPr>
              <a:t>动机</a:t>
            </a:r>
            <a:r>
              <a:rPr lang="zh-CN" altLang="en-US" sz="2400" dirty="0">
                <a:solidFill>
                  <a:srgbClr val="121212"/>
                </a:solidFill>
              </a:rPr>
              <a:t>：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在分类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识别任务中，现有基于随机的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采样方法（先随机采样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个类别，在每个类别下在随机采样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个样本，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size=P*K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）得到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困难样本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太少，大数据上很难优化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方法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：应该尽可能在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邻域内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(neighbor)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采样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较为相似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的样本构成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batch</a:t>
            </a:r>
            <a:r>
              <a:rPr lang="zh-CN" altLang="en-US" sz="2400" dirty="0">
                <a:solidFill>
                  <a:srgbClr val="121212"/>
                </a:solidFill>
                <a:latin typeface="微软雅黑"/>
                <a:ea typeface="微软雅黑"/>
              </a:rPr>
              <a:t>（基于图建模）。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1FE29-1799-F1FF-9E52-08AEF7593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8" b="5704"/>
          <a:stretch/>
        </p:blipFill>
        <p:spPr>
          <a:xfrm>
            <a:off x="288054" y="4388177"/>
            <a:ext cx="10353675" cy="24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3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602FA-72D3-A5E0-E957-DF9B3A8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1" y="1881187"/>
            <a:ext cx="4848225" cy="3095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1798B8-E898-9B0C-A5A4-CE50C1AA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61"/>
          <a:stretch/>
        </p:blipFill>
        <p:spPr>
          <a:xfrm>
            <a:off x="5846681" y="1187777"/>
            <a:ext cx="5688828" cy="43981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858124-695D-3CF9-E3C0-D675490921B2}"/>
              </a:ext>
            </a:extLst>
          </p:cNvPr>
          <p:cNvSpPr txBox="1"/>
          <p:nvPr/>
        </p:nvSpPr>
        <p:spPr>
          <a:xfrm>
            <a:off x="6272303" y="5839061"/>
            <a:ext cx="50692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不同采样方法的比较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PK, Cluster,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</a:p>
          <a:p>
            <a:pPr algn="ctr"/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：先聚类，在子空间内采样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80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跨模态中的关系建模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93F140-31DF-D4BE-2F9B-41BF70EA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4" y="1126816"/>
            <a:ext cx="10923977" cy="42670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39DB88-CA5F-A8E2-0CFA-1F0A21D43B6E}"/>
              </a:ext>
            </a:extLst>
          </p:cNvPr>
          <p:cNvSpPr txBox="1"/>
          <p:nvPr/>
        </p:nvSpPr>
        <p:spPr>
          <a:xfrm>
            <a:off x="3916592" y="6207590"/>
            <a:ext cx="3306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Most in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fragment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-level 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C5100E-E14D-98CB-F62C-906698F63F96}"/>
              </a:ext>
            </a:extLst>
          </p:cNvPr>
          <p:cNvSpPr txBox="1"/>
          <p:nvPr/>
        </p:nvSpPr>
        <p:spPr>
          <a:xfrm>
            <a:off x="1451728" y="5349476"/>
            <a:ext cx="2123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Embedding-based  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AABC84-E8B1-21CF-ABBC-7765EDEE6CE1}"/>
              </a:ext>
            </a:extLst>
          </p:cNvPr>
          <p:cNvSpPr txBox="1"/>
          <p:nvPr/>
        </p:nvSpPr>
        <p:spPr>
          <a:xfrm>
            <a:off x="4049838" y="5349476"/>
            <a:ext cx="3311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Correspondence-based  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126E4C-9CCF-14CB-8A53-5879E9D3B959}"/>
              </a:ext>
            </a:extLst>
          </p:cNvPr>
          <p:cNvSpPr txBox="1"/>
          <p:nvPr/>
        </p:nvSpPr>
        <p:spPr>
          <a:xfrm>
            <a:off x="7501619" y="5349476"/>
            <a:ext cx="3311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Mixed-based  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9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999336" y="401751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背景与动机</a:t>
            </a:r>
          </a:p>
        </p:txBody>
      </p:sp>
      <p:sp>
        <p:nvSpPr>
          <p:cNvPr id="1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204DE04-9FB0-B05A-F1C6-92233FA62E2E}"/>
                  </a:ext>
                </a:extLst>
              </p:cNvPr>
              <p:cNvSpPr txBox="1"/>
              <p:nvPr/>
            </p:nvSpPr>
            <p:spPr>
              <a:xfrm>
                <a:off x="737234" y="1457866"/>
                <a:ext cx="10499517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深度学习是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数据驱动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的，但由于数据的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稀缺性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，需要处理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数据不平衡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(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data imbalance)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数据分布不可见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(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unseen distribution)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域迁移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domain shift)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等 由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样本自身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带来的问题。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  <a:sym typeface="+mn-lt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  <a:sym typeface="+mn-lt"/>
                </a:endParaRPr>
              </a:p>
              <a:p>
                <a:pPr marL="457200" lvl="0" indent="-457200">
                  <a:buFont typeface="+mj-lt"/>
                  <a:buAutoNum type="arabicPeriod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在数据集中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包含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丰富多样的“不同种类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“的样本，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学习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鲁棒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/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抗噪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的数据 表征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(robust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representation)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需要利用样本之间的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(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上下文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)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关系。</a:t>
                </a: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  <a:sym typeface="+mn-lt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  <a:sym typeface="+mn-lt"/>
                </a:endParaRP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目前主流的网络模型，仅仅在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样本内部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的属性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(feature map, object region, word token)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 进行关系建模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(semantic, spatial, sequential)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，未考虑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样本之间的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  <a:sym typeface="+mn-lt"/>
                  </a:rPr>
                  <a:t>关系建模。</a:t>
                </a: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  <a:sym typeface="+mn-lt"/>
                </a:endParaRPr>
              </a:p>
              <a:p>
                <a:pPr marL="457200" indent="-457200">
                  <a:buFont typeface="+mj-lt"/>
                  <a:buAutoNum type="arabicPeriod"/>
                  <a:defRPr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  <a:sym typeface="+mn-lt"/>
                </a:endParaRPr>
              </a:p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Fragment-level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↔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instance-level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，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local-level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↔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global-level </a:t>
                </a: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204DE04-9FB0-B05A-F1C6-92233FA62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4" y="1457866"/>
                <a:ext cx="10499517" cy="4524315"/>
              </a:xfrm>
              <a:prstGeom prst="rect">
                <a:avLst/>
              </a:prstGeom>
              <a:blipFill>
                <a:blip r:embed="rId2"/>
                <a:stretch>
                  <a:fillRect l="-813" t="-1078" r="-1336" b="-2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3" grpId="0" animBg="1"/>
      <p:bldP spid="13" grpId="1" animBg="1"/>
      <p:bldP spid="14" grpId="0" animBg="1"/>
      <p:bldP spid="1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跨模态中的关系建模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39DB88-CA5F-A8E2-0CFA-1F0A21D43B6E}"/>
              </a:ext>
            </a:extLst>
          </p:cNvPr>
          <p:cNvSpPr txBox="1"/>
          <p:nvPr/>
        </p:nvSpPr>
        <p:spPr>
          <a:xfrm>
            <a:off x="3573569" y="6121721"/>
            <a:ext cx="4146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Embedding-based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methods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A9EC3D-4472-CF02-383E-B81C3EC0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2" y="1592127"/>
            <a:ext cx="5497872" cy="30440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6DA180-7088-D647-9C6D-5C176289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742" y="1773540"/>
            <a:ext cx="6283038" cy="291748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0A039DD-E0E3-5A59-C37B-A91A708D4632}"/>
              </a:ext>
            </a:extLst>
          </p:cNvPr>
          <p:cNvSpPr txBox="1"/>
          <p:nvPr/>
        </p:nvSpPr>
        <p:spPr>
          <a:xfrm>
            <a:off x="7225644" y="4691028"/>
            <a:ext cx="4146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Dual Semantic Relations with Graph Attention for Image-Text Matching, TCSVT, 2020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01F712-6C45-734B-0552-CDF970970DB8}"/>
              </a:ext>
            </a:extLst>
          </p:cNvPr>
          <p:cNvSpPr txBox="1"/>
          <p:nvPr/>
        </p:nvSpPr>
        <p:spPr>
          <a:xfrm>
            <a:off x="819374" y="4691028"/>
            <a:ext cx="4146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Image-Text Embedding Learning via Visual and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 Semantic Reasoning, TPAMI, 2021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2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跨模态中的关系建模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39DB88-CA5F-A8E2-0CFA-1F0A21D43B6E}"/>
              </a:ext>
            </a:extLst>
          </p:cNvPr>
          <p:cNvSpPr txBox="1"/>
          <p:nvPr/>
        </p:nvSpPr>
        <p:spPr>
          <a:xfrm>
            <a:off x="3573569" y="6121721"/>
            <a:ext cx="4146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core-based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methods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01F712-6C45-734B-0552-CDF970970DB8}"/>
              </a:ext>
            </a:extLst>
          </p:cNvPr>
          <p:cNvSpPr txBox="1"/>
          <p:nvPr/>
        </p:nvSpPr>
        <p:spPr>
          <a:xfrm>
            <a:off x="2720825" y="5596861"/>
            <a:ext cx="6750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Attention Network for Image-Text Retrieval, CVPR, 2020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8A7AD7-2B79-D6D3-DC3E-451658723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2"/>
          <a:stretch/>
        </p:blipFill>
        <p:spPr>
          <a:xfrm>
            <a:off x="924987" y="1129244"/>
            <a:ext cx="9921881" cy="43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跨模态中的关系建模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39DB88-CA5F-A8E2-0CFA-1F0A21D43B6E}"/>
              </a:ext>
            </a:extLst>
          </p:cNvPr>
          <p:cNvSpPr txBox="1"/>
          <p:nvPr/>
        </p:nvSpPr>
        <p:spPr>
          <a:xfrm>
            <a:off x="3573569" y="6121721"/>
            <a:ext cx="4146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Mixed-based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methods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01F712-6C45-734B-0552-CDF970970DB8}"/>
              </a:ext>
            </a:extLst>
          </p:cNvPr>
          <p:cNvSpPr txBox="1"/>
          <p:nvPr/>
        </p:nvSpPr>
        <p:spPr>
          <a:xfrm>
            <a:off x="1928973" y="5676515"/>
            <a:ext cx="7922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 Graph Matching Network for Image-text Retrieval, TOMM, 2022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079B1E-6787-7E5A-CCDD-363D9EE7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12" y="1318913"/>
            <a:ext cx="10614582" cy="42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9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245403" y="0"/>
            <a:ext cx="12437403" cy="4508308"/>
            <a:chOff x="-245403" y="0"/>
            <a:chExt cx="12437403" cy="4508308"/>
          </a:xfrm>
        </p:grpSpPr>
        <p:sp>
          <p:nvSpPr>
            <p:cNvPr id="5" name="任意多边形: 形状 4"/>
            <p:cNvSpPr/>
            <p:nvPr/>
          </p:nvSpPr>
          <p:spPr>
            <a:xfrm>
              <a:off x="0" y="0"/>
              <a:ext cx="12192000" cy="3703320"/>
            </a:xfrm>
            <a:custGeom>
              <a:avLst/>
              <a:gdLst>
                <a:gd name="connsiteX0" fmla="*/ 0 w 12192000"/>
                <a:gd name="connsiteY0" fmla="*/ 0 h 3703320"/>
                <a:gd name="connsiteX1" fmla="*/ 12192000 w 12192000"/>
                <a:gd name="connsiteY1" fmla="*/ 0 h 3703320"/>
                <a:gd name="connsiteX2" fmla="*/ 12192000 w 12192000"/>
                <a:gd name="connsiteY2" fmla="*/ 3703320 h 3703320"/>
                <a:gd name="connsiteX3" fmla="*/ 12183290 w 12192000"/>
                <a:gd name="connsiteY3" fmla="*/ 3703320 h 3703320"/>
                <a:gd name="connsiteX4" fmla="*/ 12060550 w 12192000"/>
                <a:gd name="connsiteY4" fmla="*/ 3605320 h 3703320"/>
                <a:gd name="connsiteX5" fmla="*/ 4892040 w 12192000"/>
                <a:gd name="connsiteY5" fmla="*/ 1752600 h 3703320"/>
                <a:gd name="connsiteX6" fmla="*/ 205584 w 12192000"/>
                <a:gd name="connsiteY6" fmla="*/ 2409795 h 3703320"/>
                <a:gd name="connsiteX7" fmla="*/ 0 w 12192000"/>
                <a:gd name="connsiteY7" fmla="*/ 2480373 h 370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3703320">
                  <a:moveTo>
                    <a:pt x="0" y="0"/>
                  </a:moveTo>
                  <a:lnTo>
                    <a:pt x="12192000" y="0"/>
                  </a:lnTo>
                  <a:lnTo>
                    <a:pt x="12192000" y="3703320"/>
                  </a:lnTo>
                  <a:lnTo>
                    <a:pt x="12183290" y="3703320"/>
                  </a:lnTo>
                  <a:lnTo>
                    <a:pt x="12060550" y="3605320"/>
                  </a:lnTo>
                  <a:cubicBezTo>
                    <a:pt x="10590454" y="2494571"/>
                    <a:pt x="7929986" y="1752600"/>
                    <a:pt x="4892040" y="1752600"/>
                  </a:cubicBezTo>
                  <a:cubicBezTo>
                    <a:pt x="3156071" y="1752600"/>
                    <a:pt x="1543360" y="1994876"/>
                    <a:pt x="205584" y="2409795"/>
                  </a:cubicBezTo>
                  <a:lnTo>
                    <a:pt x="0" y="2480373"/>
                  </a:lnTo>
                  <a:close/>
                </a:path>
              </a:pathLst>
            </a:custGeom>
            <a:gradFill>
              <a:gsLst>
                <a:gs pos="13000">
                  <a:srgbClr val="026AA8"/>
                </a:gs>
                <a:gs pos="100000">
                  <a:srgbClr val="009EDF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225972">
              <a:off x="-27151" y="1849658"/>
              <a:ext cx="9878506" cy="2416169"/>
            </a:xfrm>
            <a:custGeom>
              <a:avLst/>
              <a:gdLst>
                <a:gd name="connsiteX0" fmla="*/ 4244080 w 9878506"/>
                <a:gd name="connsiteY0" fmla="*/ 44339 h 2416169"/>
                <a:gd name="connsiteX1" fmla="*/ 5520577 w 9878506"/>
                <a:gd name="connsiteY1" fmla="*/ 0 h 2416169"/>
                <a:gd name="connsiteX2" fmla="*/ 9515935 w 9878506"/>
                <a:gd name="connsiteY2" fmla="*/ 464445 h 2416169"/>
                <a:gd name="connsiteX3" fmla="*/ 9878506 w 9878506"/>
                <a:gd name="connsiteY3" fmla="*/ 565568 h 2416169"/>
                <a:gd name="connsiteX4" fmla="*/ 9550896 w 9878506"/>
                <a:gd name="connsiteY4" fmla="*/ 534350 h 2416169"/>
                <a:gd name="connsiteX5" fmla="*/ 5251718 w 9878506"/>
                <a:gd name="connsiteY5" fmla="*/ 738090 h 2416169"/>
                <a:gd name="connsiteX6" fmla="*/ 417710 w 9878506"/>
                <a:gd name="connsiteY6" fmla="*/ 2246178 h 2416169"/>
                <a:gd name="connsiteX7" fmla="*/ 96045 w 9878506"/>
                <a:gd name="connsiteY7" fmla="*/ 2416169 h 2416169"/>
                <a:gd name="connsiteX8" fmla="*/ 0 w 9878506"/>
                <a:gd name="connsiteY8" fmla="*/ 957124 h 2416169"/>
                <a:gd name="connsiteX9" fmla="*/ 227753 w 9878506"/>
                <a:gd name="connsiteY9" fmla="*/ 864068 h 2416169"/>
                <a:gd name="connsiteX10" fmla="*/ 4244080 w 9878506"/>
                <a:gd name="connsiteY10" fmla="*/ 44339 h 241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8506" h="2416169">
                  <a:moveTo>
                    <a:pt x="4244080" y="44339"/>
                  </a:moveTo>
                  <a:cubicBezTo>
                    <a:pt x="4660295" y="15142"/>
                    <a:pt x="5086584" y="0"/>
                    <a:pt x="5520577" y="0"/>
                  </a:cubicBezTo>
                  <a:cubicBezTo>
                    <a:pt x="6967217" y="0"/>
                    <a:pt x="8328262" y="168248"/>
                    <a:pt x="9515935" y="464445"/>
                  </a:cubicBezTo>
                  <a:lnTo>
                    <a:pt x="9878506" y="565568"/>
                  </a:lnTo>
                  <a:lnTo>
                    <a:pt x="9550896" y="534350"/>
                  </a:lnTo>
                  <a:cubicBezTo>
                    <a:pt x="8245436" y="427948"/>
                    <a:pt x="6779150" y="486762"/>
                    <a:pt x="5251718" y="738090"/>
                  </a:cubicBezTo>
                  <a:cubicBezTo>
                    <a:pt x="3418799" y="1039685"/>
                    <a:pt x="1758113" y="1575672"/>
                    <a:pt x="417710" y="2246178"/>
                  </a:cubicBezTo>
                  <a:lnTo>
                    <a:pt x="96045" y="2416169"/>
                  </a:lnTo>
                  <a:lnTo>
                    <a:pt x="0" y="957124"/>
                  </a:lnTo>
                  <a:lnTo>
                    <a:pt x="227753" y="864068"/>
                  </a:lnTo>
                  <a:cubicBezTo>
                    <a:pt x="1358894" y="440695"/>
                    <a:pt x="2735301" y="150176"/>
                    <a:pt x="4244080" y="44339"/>
                  </a:cubicBezTo>
                  <a:close/>
                </a:path>
              </a:pathLst>
            </a:custGeom>
            <a:gradFill>
              <a:gsLst>
                <a:gs pos="13000">
                  <a:srgbClr val="00A3E2"/>
                </a:gs>
                <a:gs pos="100000">
                  <a:srgbClr val="026AA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20871949">
              <a:off x="-245403" y="3043900"/>
              <a:ext cx="8190188" cy="1464408"/>
            </a:xfrm>
            <a:custGeom>
              <a:avLst/>
              <a:gdLst>
                <a:gd name="connsiteX0" fmla="*/ 7946206 w 8190188"/>
                <a:gd name="connsiteY0" fmla="*/ 379464 h 1464408"/>
                <a:gd name="connsiteX1" fmla="*/ 8190188 w 8190188"/>
                <a:gd name="connsiteY1" fmla="*/ 436833 h 1464408"/>
                <a:gd name="connsiteX2" fmla="*/ 7743154 w 8190188"/>
                <a:gd name="connsiteY2" fmla="*/ 404824 h 1464408"/>
                <a:gd name="connsiteX3" fmla="*/ 4377220 w 8190188"/>
                <a:gd name="connsiteY3" fmla="*/ 494886 h 1464408"/>
                <a:gd name="connsiteX4" fmla="*/ 531414 w 8190188"/>
                <a:gd name="connsiteY4" fmla="*/ 1286158 h 1464408"/>
                <a:gd name="connsiteX5" fmla="*/ 0 w 8190188"/>
                <a:gd name="connsiteY5" fmla="*/ 1464408 h 1464408"/>
                <a:gd name="connsiteX6" fmla="*/ 208866 w 8190188"/>
                <a:gd name="connsiteY6" fmla="*/ 492964 h 1464408"/>
                <a:gd name="connsiteX7" fmla="*/ 316904 w 8190188"/>
                <a:gd name="connsiteY7" fmla="*/ 464445 h 1464408"/>
                <a:gd name="connsiteX8" fmla="*/ 4312263 w 8190188"/>
                <a:gd name="connsiteY8" fmla="*/ 0 h 1464408"/>
                <a:gd name="connsiteX9" fmla="*/ 7946206 w 8190188"/>
                <a:gd name="connsiteY9" fmla="*/ 379464 h 146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188" h="1464408">
                  <a:moveTo>
                    <a:pt x="7946206" y="379464"/>
                  </a:moveTo>
                  <a:lnTo>
                    <a:pt x="8190188" y="436833"/>
                  </a:lnTo>
                  <a:lnTo>
                    <a:pt x="7743154" y="404824"/>
                  </a:lnTo>
                  <a:cubicBezTo>
                    <a:pt x="6683817" y="342309"/>
                    <a:pt x="5549643" y="368251"/>
                    <a:pt x="4377220" y="494886"/>
                  </a:cubicBezTo>
                  <a:cubicBezTo>
                    <a:pt x="2995435" y="644135"/>
                    <a:pt x="1695422" y="918679"/>
                    <a:pt x="531414" y="1286158"/>
                  </a:cubicBezTo>
                  <a:lnTo>
                    <a:pt x="0" y="1464408"/>
                  </a:lnTo>
                  <a:lnTo>
                    <a:pt x="208866" y="492964"/>
                  </a:lnTo>
                  <a:lnTo>
                    <a:pt x="316904" y="464445"/>
                  </a:lnTo>
                  <a:cubicBezTo>
                    <a:pt x="1504577" y="168247"/>
                    <a:pt x="2865622" y="0"/>
                    <a:pt x="4312263" y="0"/>
                  </a:cubicBezTo>
                  <a:cubicBezTo>
                    <a:pt x="5614240" y="0"/>
                    <a:pt x="6846884" y="136281"/>
                    <a:pt x="7946206" y="379464"/>
                  </a:cubicBezTo>
                  <a:close/>
                </a:path>
              </a:pathLst>
            </a:custGeom>
            <a:gradFill>
              <a:gsLst>
                <a:gs pos="13000">
                  <a:srgbClr val="00A3E2"/>
                </a:gs>
                <a:gs pos="100000">
                  <a:srgbClr val="026AA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8" name="斜纹 17"/>
          <p:cNvSpPr/>
          <p:nvPr/>
        </p:nvSpPr>
        <p:spPr>
          <a:xfrm flipH="1">
            <a:off x="9005642" y="0"/>
            <a:ext cx="3186358" cy="2814918"/>
          </a:xfrm>
          <a:prstGeom prst="diagStripe">
            <a:avLst/>
          </a:prstGeom>
          <a:solidFill>
            <a:srgbClr val="026AA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818984" y="-2389229"/>
            <a:ext cx="16337280" cy="13180802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26554" y="4246926"/>
            <a:ext cx="4959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ym typeface="+mn-lt"/>
              </a:rPr>
              <a:t>Thanks</a:t>
            </a:r>
            <a:r>
              <a:rPr lang="zh-CN" altLang="en-US" sz="4400" dirty="0">
                <a:sym typeface="+mn-lt"/>
              </a:rPr>
              <a:t>！</a:t>
            </a:r>
            <a:endParaRPr lang="en-US" altLang="zh-CN" sz="4400" dirty="0">
              <a:sym typeface="+mn-lt"/>
            </a:endParaRPr>
          </a:p>
          <a:p>
            <a:r>
              <a:rPr lang="en-US" altLang="zh-CN" sz="4400" dirty="0">
                <a:sym typeface="+mn-lt"/>
              </a:rPr>
              <a:t>Any Questions~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300766" y="561825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spc="600" dirty="0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654" y="398795"/>
            <a:ext cx="778298" cy="47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23" grpId="0"/>
      <p:bldP spid="23" grpId="1"/>
      <p:bldP spid="25" grpId="0"/>
      <p:bldP spid="2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999336" y="401751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定义</a:t>
            </a:r>
          </a:p>
        </p:txBody>
      </p:sp>
      <p:sp>
        <p:nvSpPr>
          <p:cNvPr id="1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5568A7-8C65-DA67-1E64-1ACDD9B6374D}"/>
                  </a:ext>
                </a:extLst>
              </p:cNvPr>
              <p:cNvSpPr txBox="1"/>
              <p:nvPr/>
            </p:nvSpPr>
            <p:spPr>
              <a:xfrm>
                <a:off x="737233" y="1416279"/>
                <a:ext cx="10382712" cy="3956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给定数据集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}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=1 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𝑁</m:t>
                        </m:r>
                      </m:sup>
                    </m:sSubSup>
                    <m:r>
                      <a:rPr lang="zh-CN" altLang="en-US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，</m:t>
                    </m:r>
                  </m:oMath>
                </a14:m>
                <a:r>
                  <a:rPr lang="en-US" altLang="zh-CN" sz="2400" dirty="0"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cs typeface="+mn-ea"/>
                    <a:sym typeface="+mn-lt"/>
                  </a:rPr>
                  <a:t>为输入数据，</a:t>
                </a:r>
                <a:r>
                  <a:rPr lang="en-US" altLang="zh-CN" sz="2400" dirty="0"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为</m:t>
                    </m:r>
                  </m:oMath>
                </a14:m>
                <a:r>
                  <a:rPr lang="zh-CN" altLang="en-US" sz="2400" dirty="0">
                    <a:cs typeface="+mn-ea"/>
                    <a:sym typeface="+mn-lt"/>
                  </a:rPr>
                  <a:t>标签，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𝑁</m:t>
                    </m:r>
                  </m:oMath>
                </a14:m>
                <a:r>
                  <a:rPr lang="zh-CN" altLang="en-US" sz="2400" dirty="0">
                    <a:cs typeface="+mn-ea"/>
                    <a:sym typeface="+mn-lt"/>
                  </a:rPr>
                  <a:t>为数据集大小；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endParaRPr lang="en-US" altLang="zh-CN" sz="2400" dirty="0">
                  <a:cs typeface="+mn-ea"/>
                  <a:sym typeface="+mn-lt"/>
                </a:endParaRPr>
              </a:p>
              <a:p>
                <a:r>
                  <a:rPr lang="zh-CN" altLang="en-US" sz="2400" dirty="0">
                    <a:cs typeface="+mn-ea"/>
                    <a:sym typeface="+mn-lt"/>
                  </a:rPr>
                  <a:t>现有以映射函数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∗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…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𝑀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，</m:t>
                    </m:r>
                  </m:oMath>
                </a14:m>
                <a:r>
                  <a:rPr lang="zh-CN" altLang="en-US" sz="2400" dirty="0">
                    <a:cs typeface="+mn-ea"/>
                    <a:sym typeface="+mn-lt"/>
                  </a:rPr>
                  <a:t>通常为神经网络模型叠加而成；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endParaRPr lang="en-US" altLang="zh-CN" sz="2400" dirty="0">
                  <a:cs typeface="+mn-ea"/>
                  <a:sym typeface="+mn-lt"/>
                </a:endParaRPr>
              </a:p>
              <a:p>
                <a:r>
                  <a:rPr lang="zh-CN" altLang="en-US" sz="2400" dirty="0">
                    <a:cs typeface="+mn-ea"/>
                    <a:sym typeface="+mn-lt"/>
                  </a:rPr>
                  <a:t>对于每个样本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cs typeface="+mn-ea"/>
                    <a:sym typeface="+mn-lt"/>
                  </a:rPr>
                  <a:t>，得到对应的中间层特征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𝑗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𝒛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−1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zh-CN" altLang="en-US" sz="2400" dirty="0">
                    <a:cs typeface="+mn-ea"/>
                    <a:sym typeface="+mn-lt"/>
                  </a:rPr>
                  <a:t>；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endParaRPr lang="en-US" altLang="zh-CN" sz="2400" dirty="0">
                  <a:cs typeface="+mn-ea"/>
                  <a:sym typeface="+mn-lt"/>
                </a:endParaRPr>
              </a:p>
              <a:p>
                <a:endParaRPr lang="en-US" altLang="zh-CN" sz="2400" dirty="0">
                  <a:cs typeface="+mn-ea"/>
                  <a:sym typeface="+mn-lt"/>
                </a:endParaRPr>
              </a:p>
              <a:p>
                <a:r>
                  <a:rPr lang="zh-CN" altLang="en-US" sz="2400" dirty="0">
                    <a:cs typeface="+mn-ea"/>
                    <a:sym typeface="+mn-lt"/>
                  </a:rPr>
                  <a:t>则样本之间的关系建模，是对集合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{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}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=1 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𝐾</m:t>
                        </m:r>
                      </m:sup>
                    </m:sSubSup>
                    <m:r>
                      <a:rPr lang="zh-CN" altLang="en-US" sz="240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进行</m:t>
                    </m:r>
                  </m:oMath>
                </a14:m>
                <a:r>
                  <a:rPr lang="zh-CN" altLang="en-US" sz="2400" dirty="0">
                    <a:cs typeface="+mn-ea"/>
                    <a:sym typeface="+mn-lt"/>
                  </a:rPr>
                  <a:t>交互操作，得到新的特征表示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𝒛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𝑗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𝒛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𝑗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en-US" altLang="zh-CN" sz="2400" dirty="0">
                    <a:cs typeface="+mn-ea"/>
                    <a:sym typeface="+mn-lt"/>
                  </a:rPr>
                  <a:t> </a:t>
                </a:r>
                <a:r>
                  <a:rPr lang="zh-CN" altLang="en-US" sz="2400" dirty="0">
                    <a:cs typeface="+mn-ea"/>
                    <a:sym typeface="+mn-lt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𝐾</m:t>
                    </m:r>
                  </m:oMath>
                </a14:m>
                <a:r>
                  <a:rPr lang="zh-CN" altLang="en-US" sz="2400" dirty="0">
                    <a:cs typeface="+mn-ea"/>
                    <a:sym typeface="+mn-lt"/>
                  </a:rPr>
                  <a:t>通常为</a:t>
                </a:r>
                <a:r>
                  <a:rPr lang="en-US" altLang="zh-CN" sz="2400" dirty="0">
                    <a:cs typeface="+mn-ea"/>
                    <a:sym typeface="+mn-lt"/>
                  </a:rPr>
                  <a:t>mini-batch</a:t>
                </a:r>
                <a:r>
                  <a:rPr lang="zh-CN" altLang="en-US" sz="2400" dirty="0">
                    <a:cs typeface="+mn-ea"/>
                    <a:sym typeface="+mn-lt"/>
                  </a:rPr>
                  <a:t>大小，</a:t>
                </a:r>
                <a:r>
                  <a:rPr lang="en-US" altLang="zh-CN" sz="2400" dirty="0"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𝑔</m:t>
                    </m:r>
                  </m:oMath>
                </a14:m>
                <a:r>
                  <a:rPr lang="zh-CN" altLang="en-US" sz="2400" dirty="0">
                    <a:cs typeface="+mn-ea"/>
                    <a:sym typeface="+mn-lt"/>
                  </a:rPr>
                  <a:t>为特定的</a:t>
                </a:r>
                <a:r>
                  <a:rPr lang="zh-CN" altLang="en-US" sz="2400" b="1" dirty="0">
                    <a:cs typeface="+mn-ea"/>
                    <a:sym typeface="+mn-lt"/>
                  </a:rPr>
                  <a:t>关系建模网络</a:t>
                </a:r>
                <a:r>
                  <a:rPr lang="zh-CN" altLang="en-US" sz="2400" dirty="0">
                    <a:cs typeface="+mn-ea"/>
                    <a:sym typeface="+mn-lt"/>
                  </a:rPr>
                  <a:t>。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pPr algn="ctr"/>
                <a:endParaRPr lang="en-US" altLang="zh-CN" sz="1600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E5568A7-8C65-DA67-1E64-1ACDD9B6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3" y="1416279"/>
                <a:ext cx="10382712" cy="3956339"/>
              </a:xfrm>
              <a:prstGeom prst="rect">
                <a:avLst/>
              </a:prstGeom>
              <a:blipFill>
                <a:blip r:embed="rId2"/>
                <a:stretch>
                  <a:fillRect l="-940" t="-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3" grpId="0" animBg="1"/>
      <p:bldP spid="13" grpId="1" animBg="1"/>
      <p:bldP spid="14" grpId="0" animBg="1"/>
      <p:bldP spid="14" grpId="1" animBg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常见方法</a:t>
            </a:r>
          </a:p>
        </p:txBody>
      </p:sp>
      <p:sp>
        <p:nvSpPr>
          <p:cNvPr id="1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166" y="6614139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http://www.1ppt.com/xiazai/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C3A26C1-232C-7B88-1E47-167C86A86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59A4B94-3460-ACC5-D3AB-B8FEA0126A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032E5C-4BDA-C23F-2710-4A7494A4BF45}"/>
              </a:ext>
            </a:extLst>
          </p:cNvPr>
          <p:cNvSpPr txBox="1"/>
          <p:nvPr/>
        </p:nvSpPr>
        <p:spPr>
          <a:xfrm>
            <a:off x="611505" y="1104939"/>
            <a:ext cx="106629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在输出端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：设计一个计算时需要融合多个样本的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loss function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，如自监督学习中的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InfoNCE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loss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，度量学习中的各种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loss (Triplet loss, Contrastive loss)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在输入端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：基于多个样本的数据增强，如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Mix-Up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Cut-Out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Cut-Mix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等。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3.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在中间层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在网络结构中进行操作，设计一个关系提取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交互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增强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推理网络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(GNN, GCN,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图网络的三步走：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汇聚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更新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循环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，改善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latent features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1600" dirty="0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1A1989-B44E-469D-49EC-0E9A69FFE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54"/>
          <a:stretch/>
        </p:blipFill>
        <p:spPr>
          <a:xfrm>
            <a:off x="4034551" y="2022130"/>
            <a:ext cx="3657720" cy="7038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B0D5AC-E8CE-E526-8DE3-BE525173A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3"/>
          <a:stretch/>
        </p:blipFill>
        <p:spPr>
          <a:xfrm>
            <a:off x="3680836" y="3748963"/>
            <a:ext cx="4365151" cy="1486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3" grpId="0" animBg="1"/>
      <p:bldP spid="13" grpId="1" animBg="1"/>
      <p:bldP spid="14" grpId="0" animBg="1"/>
      <p:bldP spid="14" grpId="1" animBg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F574FE-DB90-4888-3603-5EC02761A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" t="2131" r="1156" b="1579"/>
          <a:stretch/>
        </p:blipFill>
        <p:spPr>
          <a:xfrm>
            <a:off x="557359" y="1800520"/>
            <a:ext cx="10893052" cy="420435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一般范式</a:t>
            </a:r>
          </a:p>
        </p:txBody>
      </p:sp>
      <p:sp>
        <p:nvSpPr>
          <p:cNvPr id="1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166" y="6614139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http://www.1ppt.com/xiazai/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C3A26C1-232C-7B88-1E47-167C86A86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59A4B94-3460-ACC5-D3AB-B8FEA0126A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032E5C-4BDA-C23F-2710-4A7494A4BF45}"/>
              </a:ext>
            </a:extLst>
          </p:cNvPr>
          <p:cNvSpPr txBox="1"/>
          <p:nvPr/>
        </p:nvSpPr>
        <p:spPr>
          <a:xfrm>
            <a:off x="1752580" y="6472102"/>
            <a:ext cx="7465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Intra-Batch Connections for Deep Metric Learning, ICML, 2021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0C4204-D382-3311-FA30-DCD25EC29194}"/>
              </a:ext>
            </a:extLst>
          </p:cNvPr>
          <p:cNvSpPr/>
          <p:nvPr/>
        </p:nvSpPr>
        <p:spPr>
          <a:xfrm>
            <a:off x="377072" y="1351925"/>
            <a:ext cx="2055632" cy="4850912"/>
          </a:xfrm>
          <a:prstGeom prst="rect">
            <a:avLst/>
          </a:prstGeom>
          <a:noFill/>
          <a:ln w="12700">
            <a:solidFill>
              <a:srgbClr val="026AA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6E2341-1753-7D99-A628-CC06FA2F6912}"/>
              </a:ext>
            </a:extLst>
          </p:cNvPr>
          <p:cNvSpPr txBox="1"/>
          <p:nvPr/>
        </p:nvSpPr>
        <p:spPr>
          <a:xfrm>
            <a:off x="519946" y="1382598"/>
            <a:ext cx="195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26AA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采样</a:t>
            </a:r>
            <a:r>
              <a:rPr lang="en-US" altLang="zh-CN" sz="2000" b="1" dirty="0">
                <a:solidFill>
                  <a:srgbClr val="026AA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mini-batch </a:t>
            </a:r>
            <a:endParaRPr lang="zh-CN" altLang="en-US" sz="2000" b="1" dirty="0">
              <a:solidFill>
                <a:srgbClr val="026AA8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E7A44F-C308-A50F-881E-1751308B8E07}"/>
              </a:ext>
            </a:extLst>
          </p:cNvPr>
          <p:cNvSpPr/>
          <p:nvPr/>
        </p:nvSpPr>
        <p:spPr>
          <a:xfrm>
            <a:off x="2507530" y="1347996"/>
            <a:ext cx="2205872" cy="4850912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E45BC1-D0B1-3FC7-272E-5DF6F8329A65}"/>
              </a:ext>
            </a:extLst>
          </p:cNvPr>
          <p:cNvSpPr txBox="1"/>
          <p:nvPr/>
        </p:nvSpPr>
        <p:spPr>
          <a:xfrm>
            <a:off x="3004279" y="1374203"/>
            <a:ext cx="1400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特征提取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FC1321-64A9-12FF-B3C4-A071D83A28E3}"/>
              </a:ext>
            </a:extLst>
          </p:cNvPr>
          <p:cNvSpPr/>
          <p:nvPr/>
        </p:nvSpPr>
        <p:spPr>
          <a:xfrm>
            <a:off x="4800797" y="1374203"/>
            <a:ext cx="5031360" cy="485091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2E9F78-6BC2-FC16-A59E-AAB6F85ADA47}"/>
              </a:ext>
            </a:extLst>
          </p:cNvPr>
          <p:cNvSpPr txBox="1"/>
          <p:nvPr/>
        </p:nvSpPr>
        <p:spPr>
          <a:xfrm>
            <a:off x="6248400" y="1466398"/>
            <a:ext cx="21402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样本间关系建模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1C4CCA6-AEC6-B5FF-1972-4986F6424875}"/>
              </a:ext>
            </a:extLst>
          </p:cNvPr>
          <p:cNvSpPr txBox="1"/>
          <p:nvPr/>
        </p:nvSpPr>
        <p:spPr>
          <a:xfrm>
            <a:off x="5133972" y="5768134"/>
            <a:ext cx="4365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graph neural network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BA2E94-F064-ACA9-270F-63F0A7AFE3FA}"/>
              </a:ext>
            </a:extLst>
          </p:cNvPr>
          <p:cNvSpPr/>
          <p:nvPr/>
        </p:nvSpPr>
        <p:spPr>
          <a:xfrm>
            <a:off x="10145949" y="2797710"/>
            <a:ext cx="2026238" cy="2003898"/>
          </a:xfrm>
          <a:prstGeom prst="rect">
            <a:avLst/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965F5B-F6CF-66B6-55DA-F29DA7AF9627}"/>
              </a:ext>
            </a:extLst>
          </p:cNvPr>
          <p:cNvSpPr txBox="1"/>
          <p:nvPr/>
        </p:nvSpPr>
        <p:spPr>
          <a:xfrm>
            <a:off x="10088966" y="2799331"/>
            <a:ext cx="2140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Relation-Enhanced based Loss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56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3" grpId="0" animBg="1"/>
      <p:bldP spid="13" grpId="1" animBg="1"/>
      <p:bldP spid="14" grpId="0" animBg="1"/>
      <p:bldP spid="14" grpId="1" animBg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999336" y="401751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局限性</a:t>
            </a:r>
          </a:p>
        </p:txBody>
      </p:sp>
      <p:sp>
        <p:nvSpPr>
          <p:cNvPr id="1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166" y="6614139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http://www.1ppt.com/xiazai/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C3A26C1-232C-7B88-1E47-167C86A86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59A4B94-3460-ACC5-D3AB-B8FEA0126A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032E5C-4BDA-C23F-2710-4A7494A4BF45}"/>
              </a:ext>
            </a:extLst>
          </p:cNvPr>
          <p:cNvSpPr txBox="1"/>
          <p:nvPr/>
        </p:nvSpPr>
        <p:spPr>
          <a:xfrm>
            <a:off x="611505" y="1351159"/>
            <a:ext cx="103707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mini-batch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的随机采样可能不满足要求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(batch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内有用的样本太少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，需要设计额外的样本采样策略。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由于传统的多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GPU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训练是把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 samples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均分到单个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GPU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上，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cross-batch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的操作会受到影响 ，甚至会带来其他问题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比如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MOCO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使用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shuffle BN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来解决信息泄露的问题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 size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的大小有要求，至少不能太小，通常越大越好。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buFontTx/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buFontTx/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测试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推理阶段，可能需要构造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数据作为输入。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33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3" grpId="0" animBg="1"/>
      <p:bldP spid="13" grpId="1" animBg="1"/>
      <p:bldP spid="14" grpId="0" animBg="1"/>
      <p:bldP spid="14" grpId="1" animBg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E98D94-2C26-7A0B-FCEB-2AF5BF88265C}"/>
              </a:ext>
            </a:extLst>
          </p:cNvPr>
          <p:cNvSpPr txBox="1"/>
          <p:nvPr/>
        </p:nvSpPr>
        <p:spPr>
          <a:xfrm>
            <a:off x="136079" y="1007050"/>
            <a:ext cx="1206728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Metric Learning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Hypergraph-Induced Semantic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Tuplet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for Deep Metric Learning, CVPR, 2022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Learning Intra-Batch Connections for Deep Metric Learning, ICML, 2021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The Group Loss++: A Deeper Look Into Group Loss for Deep Metric Learning, T-PAMI, 2022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Learning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BatchFormer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to Explore Sample Relationships for Robust Representation Learning, CVPR, 2022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Learning Graph Embeddings for Compositional Zero-shot Learning, CVPR, 2021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Re-Identification,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Sampling Based Deep Metric Learning for Generalizable Person Re-Identification, CVPR, 2022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Mini-batch Similarity Graphs for Robust Image Classification, BMVC, 2021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Learning Better Visual Data Similarities via New Grouplet Non-Euclidean Embedding, CVPR, 2021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Inflated Episodic Memory with Region Self-Attention for Long-Tailed Visual Recognition, CVPR, 2020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" grpId="0" animBg="1"/>
      <p:bldP spid="3" grpId="1" animBg="1"/>
      <p:bldP spid="20" grpId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5CF8ED-2D4E-8757-6B4B-0B3421E69C43}"/>
              </a:ext>
            </a:extLst>
          </p:cNvPr>
          <p:cNvSpPr txBox="1"/>
          <p:nvPr/>
        </p:nvSpPr>
        <p:spPr>
          <a:xfrm>
            <a:off x="472440" y="986526"/>
            <a:ext cx="112471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BatchFormer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Learning to Explore Sample Relationships for Robust</a:t>
            </a:r>
          </a:p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Learning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CVPR, 2022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7BEEFA8-2C0D-232C-B7E1-788DF7E79487}"/>
              </a:ext>
            </a:extLst>
          </p:cNvPr>
          <p:cNvSpPr txBox="1"/>
          <p:nvPr/>
        </p:nvSpPr>
        <p:spPr>
          <a:xfrm>
            <a:off x="737234" y="2435430"/>
            <a:ext cx="9830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21212"/>
                </a:solidFill>
              </a:rPr>
              <a:t>动机</a:t>
            </a:r>
            <a:r>
              <a:rPr lang="zh-CN" altLang="en-US" sz="2400" dirty="0">
                <a:solidFill>
                  <a:srgbClr val="121212"/>
                </a:solidFill>
              </a:rPr>
              <a:t>：针对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数据不平衡、域适应等问题，深度神经网络本身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不具备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探究样本关系的能力，即从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batch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维度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的角度来看没有交互作用。</a:t>
            </a:r>
            <a:endParaRPr lang="en-US" altLang="zh-CN" sz="2400" dirty="0">
              <a:solidFill>
                <a:srgbClr val="1212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540A1D-FFC3-B747-B38E-354749281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35"/>
          <a:stretch/>
        </p:blipFill>
        <p:spPr>
          <a:xfrm>
            <a:off x="3358594" y="3500185"/>
            <a:ext cx="4588202" cy="33578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956C1F-C5DA-CD0B-800D-58395F4C4A04}"/>
              </a:ext>
            </a:extLst>
          </p:cNvPr>
          <p:cNvSpPr txBox="1"/>
          <p:nvPr/>
        </p:nvSpPr>
        <p:spPr>
          <a:xfrm>
            <a:off x="9825087" y="4579895"/>
            <a:ext cx="20809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下游任务：</a:t>
            </a:r>
            <a:endParaRPr lang="en-US" altLang="zh-CN" sz="18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长尾分布识别</a:t>
            </a:r>
            <a:endParaRPr lang="en-US" altLang="zh-CN" b="1" i="0" dirty="0">
              <a:solidFill>
                <a:srgbClr val="4F4F4F"/>
              </a:solidFill>
              <a:effectLst/>
              <a:latin typeface="PingFang SC"/>
            </a:endParaRPr>
          </a:p>
          <a:p>
            <a:r>
              <a:rPr lang="zh-CN" altLang="en-US" b="1" dirty="0">
                <a:solidFill>
                  <a:srgbClr val="4F4F4F"/>
                </a:solidFill>
                <a:latin typeface="PingFang SC"/>
              </a:rPr>
              <a:t>零样本学习</a:t>
            </a:r>
            <a:endParaRPr lang="en-US" altLang="zh-CN" b="1" dirty="0">
              <a:solidFill>
                <a:srgbClr val="4F4F4F"/>
              </a:solidFill>
              <a:latin typeface="PingFang SC"/>
            </a:endParaRPr>
          </a:p>
          <a:p>
            <a:r>
              <a:rPr lang="zh-CN" altLang="en-US" b="1" dirty="0">
                <a:solidFill>
                  <a:srgbClr val="4F4F4F"/>
                </a:solidFill>
                <a:latin typeface="PingFang SC"/>
              </a:rPr>
              <a:t>域泛化</a:t>
            </a:r>
            <a:endParaRPr lang="en-US" altLang="zh-CN" b="1" i="0" dirty="0">
              <a:solidFill>
                <a:srgbClr val="4F4F4F"/>
              </a:solidFill>
              <a:effectLst/>
              <a:latin typeface="PingFang SC"/>
            </a:endParaRPr>
          </a:p>
          <a:p>
            <a:r>
              <a:rPr lang="zh-CN" altLang="en-US" b="1" i="0" dirty="0">
                <a:solidFill>
                  <a:srgbClr val="4F4F4F"/>
                </a:solidFill>
                <a:effectLst/>
                <a:latin typeface="PingFang SC"/>
              </a:rPr>
              <a:t>自监督学习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9336" y="40175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rgbClr val="169DD5"/>
                </a:solidFill>
                <a:cs typeface="+mn-ea"/>
                <a:sym typeface="+mn-lt"/>
              </a:rPr>
              <a:t>论文解读</a:t>
            </a:r>
          </a:p>
        </p:txBody>
      </p:sp>
      <p:sp>
        <p:nvSpPr>
          <p:cNvPr id="3" name="矩形: 圆角 5"/>
          <p:cNvSpPr/>
          <p:nvPr/>
        </p:nvSpPr>
        <p:spPr>
          <a:xfrm rot="10800000">
            <a:off x="448310" y="362585"/>
            <a:ext cx="163195" cy="49847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矩形: 圆角 5"/>
          <p:cNvSpPr/>
          <p:nvPr/>
        </p:nvSpPr>
        <p:spPr>
          <a:xfrm rot="10800000">
            <a:off x="737235" y="526415"/>
            <a:ext cx="163195" cy="334645"/>
          </a:xfrm>
          <a:prstGeom prst="roundRect">
            <a:avLst/>
          </a:prstGeom>
          <a:gradFill>
            <a:gsLst>
              <a:gs pos="0">
                <a:srgbClr val="00A3E2"/>
              </a:gs>
              <a:gs pos="100000">
                <a:srgbClr val="026AA8"/>
              </a:gs>
            </a:gsLst>
            <a:lin ang="2700000" scaled="0"/>
          </a:gradFill>
          <a:ln>
            <a:noFill/>
          </a:ln>
          <a:effectLst>
            <a:outerShdw blurRad="139700" dist="76200" dir="5400000" sx="98000" sy="98000" algn="t" rotWithShape="0">
              <a:srgbClr val="026AA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4048D08-FA98-78BE-83D6-993D28886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7503" y="29555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4DC85D-AE58-3CF1-DE8F-530C7436CDDC}"/>
              </a:ext>
            </a:extLst>
          </p:cNvPr>
          <p:cNvSpPr txBox="1"/>
          <p:nvPr/>
        </p:nvSpPr>
        <p:spPr>
          <a:xfrm>
            <a:off x="448309" y="1336680"/>
            <a:ext cx="111930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21212"/>
                </a:solidFill>
              </a:rPr>
              <a:t>方法</a:t>
            </a:r>
            <a:r>
              <a:rPr lang="zh-CN" altLang="en-US" sz="2400" dirty="0">
                <a:solidFill>
                  <a:srgbClr val="121212"/>
                </a:solidFill>
              </a:rPr>
              <a:t>：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为使网络可以从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mini-batch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中学习样本关系，引入了一个</a:t>
            </a:r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T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ransformer-encoder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模块，可以用到每一个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batch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中，隐式地探索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训练期间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的样本关系，学习同类的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特征不变性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和异类的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共享知识属性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。（测试期间移去该模块）</a:t>
            </a:r>
            <a:endParaRPr lang="en-US" altLang="zh-CN" sz="2400" dirty="0">
              <a:solidFill>
                <a:srgbClr val="1212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A081F-399F-6CB4-7156-008613C35F77}"/>
              </a:ext>
            </a:extLst>
          </p:cNvPr>
          <p:cNvSpPr txBox="1"/>
          <p:nvPr/>
        </p:nvSpPr>
        <p:spPr>
          <a:xfrm>
            <a:off x="1828310" y="5952182"/>
            <a:ext cx="76644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把整个 </a:t>
            </a:r>
            <a:r>
              <a:rPr lang="en-US" altLang="zh-CN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batch </a:t>
            </a:r>
            <a:r>
              <a:rPr lang="zh-CN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看做一个</a:t>
            </a:r>
            <a:r>
              <a:rPr lang="en-US" altLang="zh-CN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sequence</a:t>
            </a:r>
            <a:r>
              <a:rPr lang="zh-CN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，</a:t>
            </a:r>
            <a:r>
              <a:rPr lang="zh-CN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可以看成是</a:t>
            </a:r>
            <a:r>
              <a:rPr lang="en-US" altLang="zh-CN" sz="2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batch attention</a:t>
            </a:r>
            <a:r>
              <a:rPr lang="zh-CN" alt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这样自注意力机制就变成不同样本之间的交叉注意力。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BCAF6C-76E7-D25E-D654-67A8526E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36" y="2852538"/>
            <a:ext cx="9106940" cy="25946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C6CA4B-F524-D681-682E-AB5F8DA0D5E1}"/>
              </a:ext>
            </a:extLst>
          </p:cNvPr>
          <p:cNvSpPr txBox="1"/>
          <p:nvPr/>
        </p:nvSpPr>
        <p:spPr>
          <a:xfrm>
            <a:off x="9709608" y="3859327"/>
            <a:ext cx="25672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两个分类器是共享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-apple-system"/>
              </a:rPr>
              <a:t>参数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，保证训练和测试的</a:t>
            </a:r>
            <a:r>
              <a:rPr lang="en-US" altLang="zh-CN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batch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不变性 </a:t>
            </a:r>
            <a:r>
              <a:rPr lang="en-US" altLang="zh-CN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很重要！</a:t>
            </a:r>
            <a:r>
              <a:rPr lang="en-US" altLang="zh-CN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)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1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20" grpId="0" animBg="1"/>
      <p:bldP spid="20" grpId="1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vcc4lc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vcc4lc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1371</Words>
  <Application>Microsoft Office PowerPoint</Application>
  <PresentationFormat>宽屏</PresentationFormat>
  <Paragraphs>157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-apple-system</vt:lpstr>
      <vt:lpstr>PingFang SC</vt:lpstr>
      <vt:lpstr>等线</vt:lpstr>
      <vt:lpstr>思源宋体 CN Light</vt:lpstr>
      <vt:lpstr>微软雅黑</vt:lpstr>
      <vt:lpstr>Arial</vt:lpstr>
      <vt:lpstr>Calibri</vt:lpstr>
      <vt:lpstr>Cambria Math</vt:lpstr>
      <vt:lpstr>Times New Roman</vt:lpstr>
      <vt:lpstr>第一PPT，www.1ppt.com</vt:lpstr>
      <vt:lpstr>1_Office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Sample Relationships</dc:title>
  <dc:creator/>
  <cp:keywords/>
  <dc:description>www.1ppt.com</dc:description>
  <cp:lastModifiedBy>Misaka Mikoto</cp:lastModifiedBy>
  <cp:revision>110</cp:revision>
  <dcterms:created xsi:type="dcterms:W3CDTF">2022-03-02T02:06:00Z</dcterms:created>
  <dcterms:modified xsi:type="dcterms:W3CDTF">2022-09-23T08:30:11Z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4B4F83B1485B4BFBA0F0A0A5355D9115</vt:lpwstr>
  </property>
  <property fmtid="{D5CDD505-2E9C-101B-9397-08002B2CF9AE}" pid="3" name="KSOProductBuildVer">
    <vt:lpwstr>2052-11.1.0.11365</vt:lpwstr>
  </property>
</Properties>
</file>